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8" r:id="rId5"/>
    <p:sldId id="271" r:id="rId6"/>
    <p:sldId id="261" r:id="rId7"/>
    <p:sldId id="266" r:id="rId8"/>
    <p:sldId id="262" r:id="rId9"/>
    <p:sldId id="263" r:id="rId10"/>
    <p:sldId id="269" r:id="rId11"/>
    <p:sldId id="270" r:id="rId12"/>
    <p:sldId id="265"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0" d="100"/>
          <a:sy n="100" d="100"/>
        </p:scale>
        <p:origin x="1384" y="5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Bhargav Karnati" userId="391861e7279a1ff4" providerId="LiveId" clId="{ACD851A7-2CFF-4082-A367-1C4798015B01}"/>
    <pc:docChg chg="undo custSel addSld delSld modSld">
      <pc:chgData name="SaiBhargav Karnati" userId="391861e7279a1ff4" providerId="LiveId" clId="{ACD851A7-2CFF-4082-A367-1C4798015B01}" dt="2025-05-06T20:33:09.003" v="720" actId="20577"/>
      <pc:docMkLst>
        <pc:docMk/>
      </pc:docMkLst>
      <pc:sldChg chg="addSp delSp modSp mod">
        <pc:chgData name="SaiBhargav Karnati" userId="391861e7279a1ff4" providerId="LiveId" clId="{ACD851A7-2CFF-4082-A367-1C4798015B01}" dt="2025-05-06T20:24:15.413" v="693" actId="20577"/>
        <pc:sldMkLst>
          <pc:docMk/>
          <pc:sldMk cId="3026918673" sldId="256"/>
        </pc:sldMkLst>
        <pc:spChg chg="del">
          <ac:chgData name="SaiBhargav Karnati" userId="391861e7279a1ff4" providerId="LiveId" clId="{ACD851A7-2CFF-4082-A367-1C4798015B01}" dt="2025-05-06T02:59:25.263" v="189" actId="478"/>
          <ac:spMkLst>
            <pc:docMk/>
            <pc:sldMk cId="3026918673" sldId="256"/>
            <ac:spMk id="2" creationId="{00000000-0000-0000-0000-000000000000}"/>
          </ac:spMkLst>
        </pc:spChg>
        <pc:spChg chg="mod">
          <ac:chgData name="SaiBhargav Karnati" userId="391861e7279a1ff4" providerId="LiveId" clId="{ACD851A7-2CFF-4082-A367-1C4798015B01}" dt="2025-05-06T13:35:15.631" v="519" actId="20577"/>
          <ac:spMkLst>
            <pc:docMk/>
            <pc:sldMk cId="3026918673" sldId="256"/>
            <ac:spMk id="3" creationId="{00000000-0000-0000-0000-000000000000}"/>
          </ac:spMkLst>
        </pc:spChg>
        <pc:spChg chg="add mod">
          <ac:chgData name="SaiBhargav Karnati" userId="391861e7279a1ff4" providerId="LiveId" clId="{ACD851A7-2CFF-4082-A367-1C4798015B01}" dt="2025-05-06T20:24:15.413" v="693" actId="20577"/>
          <ac:spMkLst>
            <pc:docMk/>
            <pc:sldMk cId="3026918673" sldId="256"/>
            <ac:spMk id="5" creationId="{0F832ECB-9BD7-4925-B06A-08E83128986C}"/>
          </ac:spMkLst>
        </pc:spChg>
      </pc:sldChg>
      <pc:sldChg chg="addSp modSp mod">
        <pc:chgData name="SaiBhargav Karnati" userId="391861e7279a1ff4" providerId="LiveId" clId="{ACD851A7-2CFF-4082-A367-1C4798015B01}" dt="2025-05-06T20:24:48.211" v="716" actId="1076"/>
        <pc:sldMkLst>
          <pc:docMk/>
          <pc:sldMk cId="0" sldId="257"/>
        </pc:sldMkLst>
        <pc:spChg chg="mod">
          <ac:chgData name="SaiBhargav Karnati" userId="391861e7279a1ff4" providerId="LiveId" clId="{ACD851A7-2CFF-4082-A367-1C4798015B01}" dt="2025-05-06T20:24:48.211" v="716" actId="1076"/>
          <ac:spMkLst>
            <pc:docMk/>
            <pc:sldMk cId="0" sldId="257"/>
            <ac:spMk id="2" creationId="{00000000-0000-0000-0000-000000000000}"/>
          </ac:spMkLst>
        </pc:spChg>
        <pc:spChg chg="mod">
          <ac:chgData name="SaiBhargav Karnati" userId="391861e7279a1ff4" providerId="LiveId" clId="{ACD851A7-2CFF-4082-A367-1C4798015B01}" dt="2025-05-06T03:03:44.285" v="355"/>
          <ac:spMkLst>
            <pc:docMk/>
            <pc:sldMk cId="0" sldId="257"/>
            <ac:spMk id="3" creationId="{00000000-0000-0000-0000-000000000000}"/>
          </ac:spMkLst>
        </pc:spChg>
        <pc:spChg chg="add mod">
          <ac:chgData name="SaiBhargav Karnati" userId="391861e7279a1ff4" providerId="LiveId" clId="{ACD851A7-2CFF-4082-A367-1C4798015B01}" dt="2025-05-06T03:03:25.345" v="354" actId="255"/>
          <ac:spMkLst>
            <pc:docMk/>
            <pc:sldMk cId="0" sldId="257"/>
            <ac:spMk id="5" creationId="{80F2C109-454A-4BF3-BCD5-2DF8276BCF7D}"/>
          </ac:spMkLst>
        </pc:spChg>
        <pc:picChg chg="mod">
          <ac:chgData name="SaiBhargav Karnati" userId="391861e7279a1ff4" providerId="LiveId" clId="{ACD851A7-2CFF-4082-A367-1C4798015B01}" dt="2025-05-06T03:02:48.369" v="351" actId="1076"/>
          <ac:picMkLst>
            <pc:docMk/>
            <pc:sldMk cId="0" sldId="257"/>
            <ac:picMk id="1026" creationId="{3D484A6B-FD28-477A-94F0-40A37AEFBCD7}"/>
          </ac:picMkLst>
        </pc:picChg>
      </pc:sldChg>
      <pc:sldChg chg="modNotesTx">
        <pc:chgData name="SaiBhargav Karnati" userId="391861e7279a1ff4" providerId="LiveId" clId="{ACD851A7-2CFF-4082-A367-1C4798015B01}" dt="2025-05-06T20:28:00.557" v="717"/>
        <pc:sldMkLst>
          <pc:docMk/>
          <pc:sldMk cId="0" sldId="258"/>
        </pc:sldMkLst>
      </pc:sldChg>
      <pc:sldChg chg="del">
        <pc:chgData name="SaiBhargav Karnati" userId="391861e7279a1ff4" providerId="LiveId" clId="{ACD851A7-2CFF-4082-A367-1C4798015B01}" dt="2025-05-06T03:03:53.515" v="356" actId="47"/>
        <pc:sldMkLst>
          <pc:docMk/>
          <pc:sldMk cId="1441954366" sldId="259"/>
        </pc:sldMkLst>
      </pc:sldChg>
      <pc:sldChg chg="addSp modSp del mod modShow">
        <pc:chgData name="SaiBhargav Karnati" userId="391861e7279a1ff4" providerId="LiveId" clId="{ACD851A7-2CFF-4082-A367-1C4798015B01}" dt="2025-05-06T13:31:12.350" v="472" actId="2696"/>
        <pc:sldMkLst>
          <pc:docMk/>
          <pc:sldMk cId="3664682294" sldId="260"/>
        </pc:sldMkLst>
        <pc:picChg chg="add mod">
          <ac:chgData name="SaiBhargav Karnati" userId="391861e7279a1ff4" providerId="LiveId" clId="{ACD851A7-2CFF-4082-A367-1C4798015B01}" dt="2025-05-06T02:45:11.613" v="21" actId="14100"/>
          <ac:picMkLst>
            <pc:docMk/>
            <pc:sldMk cId="3664682294" sldId="260"/>
            <ac:picMk id="2" creationId="{1CA1609C-1070-41F4-9D95-666855E6B2E8}"/>
          </ac:picMkLst>
        </pc:picChg>
      </pc:sldChg>
      <pc:sldChg chg="addSp modSp mod modNotesTx">
        <pc:chgData name="SaiBhargav Karnati" userId="391861e7279a1ff4" providerId="LiveId" clId="{ACD851A7-2CFF-4082-A367-1C4798015B01}" dt="2025-05-06T14:36:13.077" v="664" actId="14100"/>
        <pc:sldMkLst>
          <pc:docMk/>
          <pc:sldMk cId="3778374601" sldId="261"/>
        </pc:sldMkLst>
        <pc:spChg chg="add mod">
          <ac:chgData name="SaiBhargav Karnati" userId="391861e7279a1ff4" providerId="LiveId" clId="{ACD851A7-2CFF-4082-A367-1C4798015B01}" dt="2025-05-06T14:36:13.077" v="664" actId="14100"/>
          <ac:spMkLst>
            <pc:docMk/>
            <pc:sldMk cId="3778374601" sldId="261"/>
            <ac:spMk id="2" creationId="{C5C738CF-BC7F-4AAD-990D-E135D786E4A2}"/>
          </ac:spMkLst>
        </pc:spChg>
        <pc:picChg chg="add mod">
          <ac:chgData name="SaiBhargav Karnati" userId="391861e7279a1ff4" providerId="LiveId" clId="{ACD851A7-2CFF-4082-A367-1C4798015B01}" dt="2025-05-06T14:36:08.965" v="663" actId="1038"/>
          <ac:picMkLst>
            <pc:docMk/>
            <pc:sldMk cId="3778374601" sldId="261"/>
            <ac:picMk id="4098" creationId="{D0BE29FA-E043-459B-98A0-2D01733AEDAD}"/>
          </ac:picMkLst>
        </pc:picChg>
        <pc:picChg chg="add mod">
          <ac:chgData name="SaiBhargav Karnati" userId="391861e7279a1ff4" providerId="LiveId" clId="{ACD851A7-2CFF-4082-A367-1C4798015B01}" dt="2025-05-06T14:35:56.271" v="595" actId="1038"/>
          <ac:picMkLst>
            <pc:docMk/>
            <pc:sldMk cId="3778374601" sldId="261"/>
            <ac:picMk id="4100" creationId="{D6D61564-0ADA-4429-8325-C1FBAC289CC6}"/>
          </ac:picMkLst>
        </pc:picChg>
        <pc:picChg chg="add mod">
          <ac:chgData name="SaiBhargav Karnati" userId="391861e7279a1ff4" providerId="LiveId" clId="{ACD851A7-2CFF-4082-A367-1C4798015B01}" dt="2025-05-06T14:36:04.420" v="640" actId="1038"/>
          <ac:picMkLst>
            <pc:docMk/>
            <pc:sldMk cId="3778374601" sldId="261"/>
            <ac:picMk id="4102" creationId="{98475C64-30DC-4501-B764-28422EA7B144}"/>
          </ac:picMkLst>
        </pc:picChg>
        <pc:picChg chg="add mod">
          <ac:chgData name="SaiBhargav Karnati" userId="391861e7279a1ff4" providerId="LiveId" clId="{ACD851A7-2CFF-4082-A367-1C4798015B01}" dt="2025-05-06T14:35:57.932" v="612" actId="1038"/>
          <ac:picMkLst>
            <pc:docMk/>
            <pc:sldMk cId="3778374601" sldId="261"/>
            <ac:picMk id="4104" creationId="{5DE2FBEC-5EF6-4364-B4C5-67B1C6EFB8DE}"/>
          </ac:picMkLst>
        </pc:picChg>
      </pc:sldChg>
      <pc:sldChg chg="addSp modSp mod modNotesTx">
        <pc:chgData name="SaiBhargav Karnati" userId="391861e7279a1ff4" providerId="LiveId" clId="{ACD851A7-2CFF-4082-A367-1C4798015B01}" dt="2025-05-06T20:33:09.003" v="720" actId="20577"/>
        <pc:sldMkLst>
          <pc:docMk/>
          <pc:sldMk cId="503002468" sldId="262"/>
        </pc:sldMkLst>
        <pc:spChg chg="mod">
          <ac:chgData name="SaiBhargav Karnati" userId="391861e7279a1ff4" providerId="LiveId" clId="{ACD851A7-2CFF-4082-A367-1C4798015B01}" dt="2025-05-06T13:26:55.421" v="437" actId="1076"/>
          <ac:spMkLst>
            <pc:docMk/>
            <pc:sldMk cId="503002468" sldId="262"/>
            <ac:spMk id="3" creationId="{30B0FF08-5664-4571-BAB3-620B759C911D}"/>
          </ac:spMkLst>
        </pc:spChg>
        <pc:spChg chg="add mod">
          <ac:chgData name="SaiBhargav Karnati" userId="391861e7279a1ff4" providerId="LiveId" clId="{ACD851A7-2CFF-4082-A367-1C4798015B01}" dt="2025-05-06T20:33:09.003" v="720" actId="20577"/>
          <ac:spMkLst>
            <pc:docMk/>
            <pc:sldMk cId="503002468" sldId="262"/>
            <ac:spMk id="5" creationId="{A39F9FAE-98EF-4B28-8559-9184D42E2AF3}"/>
          </ac:spMkLst>
        </pc:spChg>
        <pc:picChg chg="mod">
          <ac:chgData name="SaiBhargav Karnati" userId="391861e7279a1ff4" providerId="LiveId" clId="{ACD851A7-2CFF-4082-A367-1C4798015B01}" dt="2025-05-06T13:29:21.579" v="471" actId="1037"/>
          <ac:picMkLst>
            <pc:docMk/>
            <pc:sldMk cId="503002468" sldId="262"/>
            <ac:picMk id="2" creationId="{A21E4CDA-739D-4B54-BC78-D4B9DD99A9A4}"/>
          </ac:picMkLst>
        </pc:picChg>
      </pc:sldChg>
      <pc:sldChg chg="modNotesTx">
        <pc:chgData name="SaiBhargav Karnati" userId="391861e7279a1ff4" providerId="LiveId" clId="{ACD851A7-2CFF-4082-A367-1C4798015B01}" dt="2025-05-06T20:32:13.390" v="718"/>
        <pc:sldMkLst>
          <pc:docMk/>
          <pc:sldMk cId="1792769140" sldId="263"/>
        </pc:sldMkLst>
      </pc:sldChg>
      <pc:sldChg chg="del">
        <pc:chgData name="SaiBhargav Karnati" userId="391861e7279a1ff4" providerId="LiveId" clId="{ACD851A7-2CFF-4082-A367-1C4798015B01}" dt="2025-05-06T03:05:42.305" v="360" actId="47"/>
        <pc:sldMkLst>
          <pc:docMk/>
          <pc:sldMk cId="2236314004" sldId="264"/>
        </pc:sldMkLst>
      </pc:sldChg>
      <pc:sldChg chg="addSp modSp">
        <pc:chgData name="SaiBhargav Karnati" userId="391861e7279a1ff4" providerId="LiveId" clId="{ACD851A7-2CFF-4082-A367-1C4798015B01}" dt="2025-05-06T03:16:28.860" v="368" actId="14100"/>
        <pc:sldMkLst>
          <pc:docMk/>
          <pc:sldMk cId="2785796468" sldId="265"/>
        </pc:sldMkLst>
        <pc:picChg chg="add mod">
          <ac:chgData name="SaiBhargav Karnati" userId="391861e7279a1ff4" providerId="LiveId" clId="{ACD851A7-2CFF-4082-A367-1C4798015B01}" dt="2025-05-06T03:16:28.860" v="368" actId="14100"/>
          <ac:picMkLst>
            <pc:docMk/>
            <pc:sldMk cId="2785796468" sldId="265"/>
            <ac:picMk id="5122" creationId="{70512D17-2189-4651-A397-F971DE9C92DD}"/>
          </ac:picMkLst>
        </pc:picChg>
      </pc:sldChg>
      <pc:sldChg chg="modSp mod modNotesTx">
        <pc:chgData name="SaiBhargav Karnati" userId="391861e7279a1ff4" providerId="LiveId" clId="{ACD851A7-2CFF-4082-A367-1C4798015B01}" dt="2025-05-06T18:22:56.016" v="680" actId="6549"/>
        <pc:sldMkLst>
          <pc:docMk/>
          <pc:sldMk cId="0" sldId="266"/>
        </pc:sldMkLst>
        <pc:spChg chg="mod">
          <ac:chgData name="SaiBhargav Karnati" userId="391861e7279a1ff4" providerId="LiveId" clId="{ACD851A7-2CFF-4082-A367-1C4798015B01}" dt="2025-05-06T18:22:56.016" v="680" actId="6549"/>
          <ac:spMkLst>
            <pc:docMk/>
            <pc:sldMk cId="0" sldId="266"/>
            <ac:spMk id="3" creationId="{00000000-0000-0000-0000-000000000000}"/>
          </ac:spMkLst>
        </pc:spChg>
      </pc:sldChg>
      <pc:sldChg chg="addSp modSp add del mod">
        <pc:chgData name="SaiBhargav Karnati" userId="391861e7279a1ff4" providerId="LiveId" clId="{ACD851A7-2CFF-4082-A367-1C4798015B01}" dt="2025-05-06T03:04:03.205" v="357" actId="2696"/>
        <pc:sldMkLst>
          <pc:docMk/>
          <pc:sldMk cId="0" sldId="267"/>
        </pc:sldMkLst>
        <pc:spChg chg="mod">
          <ac:chgData name="SaiBhargav Karnati" userId="391861e7279a1ff4" providerId="LiveId" clId="{ACD851A7-2CFF-4082-A367-1C4798015B01}" dt="2025-05-06T02:48:53.609" v="25" actId="1076"/>
          <ac:spMkLst>
            <pc:docMk/>
            <pc:sldMk cId="0" sldId="267"/>
            <ac:spMk id="3" creationId="{00000000-0000-0000-0000-000000000000}"/>
          </ac:spMkLst>
        </pc:spChg>
        <pc:picChg chg="add mod">
          <ac:chgData name="SaiBhargav Karnati" userId="391861e7279a1ff4" providerId="LiveId" clId="{ACD851A7-2CFF-4082-A367-1C4798015B01}" dt="2025-05-06T02:49:25.157" v="27" actId="14100"/>
          <ac:picMkLst>
            <pc:docMk/>
            <pc:sldMk cId="0" sldId="267"/>
            <ac:picMk id="6" creationId="{DC9D3C26-3A41-411C-B00C-7A23F0E4A4DB}"/>
          </ac:picMkLst>
        </pc:picChg>
      </pc:sldChg>
      <pc:sldChg chg="addSp delSp modSp add mod">
        <pc:chgData name="SaiBhargav Karnati" userId="391861e7279a1ff4" providerId="LiveId" clId="{ACD851A7-2CFF-4082-A367-1C4798015B01}" dt="2025-05-06T03:04:21.288" v="358" actId="167"/>
        <pc:sldMkLst>
          <pc:docMk/>
          <pc:sldMk cId="134860727" sldId="268"/>
        </pc:sldMkLst>
        <pc:spChg chg="mod">
          <ac:chgData name="SaiBhargav Karnati" userId="391861e7279a1ff4" providerId="LiveId" clId="{ACD851A7-2CFF-4082-A367-1C4798015B01}" dt="2025-05-06T02:50:08.592" v="33" actId="14100"/>
          <ac:spMkLst>
            <pc:docMk/>
            <pc:sldMk cId="134860727" sldId="268"/>
            <ac:spMk id="3" creationId="{00000000-0000-0000-0000-000000000000}"/>
          </ac:spMkLst>
        </pc:spChg>
        <pc:picChg chg="del">
          <ac:chgData name="SaiBhargav Karnati" userId="391861e7279a1ff4" providerId="LiveId" clId="{ACD851A7-2CFF-4082-A367-1C4798015B01}" dt="2025-05-06T02:49:52.481" v="31" actId="478"/>
          <ac:picMkLst>
            <pc:docMk/>
            <pc:sldMk cId="134860727" sldId="268"/>
            <ac:picMk id="4" creationId="{00000000-0000-0000-0000-000000000000}"/>
          </ac:picMkLst>
        </pc:picChg>
        <pc:picChg chg="del mod">
          <ac:chgData name="SaiBhargav Karnati" userId="391861e7279a1ff4" providerId="LiveId" clId="{ACD851A7-2CFF-4082-A367-1C4798015B01}" dt="2025-05-06T02:49:49.346" v="30" actId="478"/>
          <ac:picMkLst>
            <pc:docMk/>
            <pc:sldMk cId="134860727" sldId="268"/>
            <ac:picMk id="6" creationId="{DC9D3C26-3A41-411C-B00C-7A23F0E4A4DB}"/>
          </ac:picMkLst>
        </pc:picChg>
        <pc:picChg chg="add mod ord">
          <ac:chgData name="SaiBhargav Karnati" userId="391861e7279a1ff4" providerId="LiveId" clId="{ACD851A7-2CFF-4082-A367-1C4798015B01}" dt="2025-05-06T03:04:21.288" v="358" actId="167"/>
          <ac:picMkLst>
            <pc:docMk/>
            <pc:sldMk cId="134860727" sldId="268"/>
            <ac:picMk id="7" creationId="{314D3DB7-FE84-43CA-974A-93247BA70DE7}"/>
          </ac:picMkLst>
        </pc:picChg>
      </pc:sldChg>
      <pc:sldChg chg="modSp add">
        <pc:chgData name="SaiBhargav Karnati" userId="391861e7279a1ff4" providerId="LiveId" clId="{ACD851A7-2CFF-4082-A367-1C4798015B01}" dt="2025-05-06T03:17:37.325" v="404" actId="1035"/>
        <pc:sldMkLst>
          <pc:docMk/>
          <pc:sldMk cId="0" sldId="269"/>
        </pc:sldMkLst>
        <pc:picChg chg="mod">
          <ac:chgData name="SaiBhargav Karnati" userId="391861e7279a1ff4" providerId="LiveId" clId="{ACD851A7-2CFF-4082-A367-1C4798015B01}" dt="2025-05-06T03:17:37.325" v="404" actId="1035"/>
          <ac:picMkLst>
            <pc:docMk/>
            <pc:sldMk cId="0" sldId="269"/>
            <ac:picMk id="1026" creationId="{9E9DA9E1-4738-4EE2-888A-A390FA9152D5}"/>
          </ac:picMkLst>
        </pc:picChg>
      </pc:sldChg>
      <pc:sldChg chg="addSp delSp modSp add mod">
        <pc:chgData name="SaiBhargav Karnati" userId="391861e7279a1ff4" providerId="LiveId" clId="{ACD851A7-2CFF-4082-A367-1C4798015B01}" dt="2025-05-06T20:15:23.583" v="683" actId="20577"/>
        <pc:sldMkLst>
          <pc:docMk/>
          <pc:sldMk cId="0" sldId="270"/>
        </pc:sldMkLst>
        <pc:spChg chg="mod">
          <ac:chgData name="SaiBhargav Karnati" userId="391861e7279a1ff4" providerId="LiveId" clId="{ACD851A7-2CFF-4082-A367-1C4798015B01}" dt="2025-05-06T20:15:23.583" v="683" actId="20577"/>
          <ac:spMkLst>
            <pc:docMk/>
            <pc:sldMk cId="0" sldId="270"/>
            <ac:spMk id="3" creationId="{00000000-0000-0000-0000-000000000000}"/>
          </ac:spMkLst>
        </pc:spChg>
        <pc:spChg chg="add del">
          <ac:chgData name="SaiBhargav Karnati" userId="391861e7279a1ff4" providerId="LiveId" clId="{ACD851A7-2CFF-4082-A367-1C4798015B01}" dt="2025-05-06T13:45:33.039" v="527"/>
          <ac:spMkLst>
            <pc:docMk/>
            <pc:sldMk cId="0" sldId="270"/>
            <ac:spMk id="4" creationId="{86511EB3-1938-4D1D-B29B-5B403F1F8916}"/>
          </ac:spMkLst>
        </pc:spChg>
        <pc:spChg chg="add del mod">
          <ac:chgData name="SaiBhargav Karnati" userId="391861e7279a1ff4" providerId="LiveId" clId="{ACD851A7-2CFF-4082-A367-1C4798015B01}" dt="2025-05-06T13:45:52.091" v="534"/>
          <ac:spMkLst>
            <pc:docMk/>
            <pc:sldMk cId="0" sldId="270"/>
            <ac:spMk id="5" creationId="{86CE2B1C-D36E-4F6E-AFEA-309A66F5963B}"/>
          </ac:spMkLst>
        </pc:spChg>
        <pc:spChg chg="add del">
          <ac:chgData name="SaiBhargav Karnati" userId="391861e7279a1ff4" providerId="LiveId" clId="{ACD851A7-2CFF-4082-A367-1C4798015B01}" dt="2025-05-06T13:45:50.275" v="532"/>
          <ac:spMkLst>
            <pc:docMk/>
            <pc:sldMk cId="0" sldId="270"/>
            <ac:spMk id="6" creationId="{6548013B-76DC-4A50-B0DB-61315CCF79FC}"/>
          </ac:spMkLst>
        </pc:spChg>
      </pc:sldChg>
      <pc:sldChg chg="addSp modSp add mod modNotesTx">
        <pc:chgData name="SaiBhargav Karnati" userId="391861e7279a1ff4" providerId="LiveId" clId="{ACD851A7-2CFF-4082-A367-1C4798015B01}" dt="2025-05-06T14:22:59.910" v="572"/>
        <pc:sldMkLst>
          <pc:docMk/>
          <pc:sldMk cId="0" sldId="271"/>
        </pc:sldMkLst>
        <pc:spChg chg="mod">
          <ac:chgData name="SaiBhargav Karnati" userId="391861e7279a1ff4" providerId="LiveId" clId="{ACD851A7-2CFF-4082-A367-1C4798015B01}" dt="2025-05-06T13:18:23.435" v="430" actId="20577"/>
          <ac:spMkLst>
            <pc:docMk/>
            <pc:sldMk cId="0" sldId="271"/>
            <ac:spMk id="3" creationId="{00000000-0000-0000-0000-000000000000}"/>
          </ac:spMkLst>
        </pc:spChg>
        <pc:picChg chg="add mod modCrop">
          <ac:chgData name="SaiBhargav Karnati" userId="391861e7279a1ff4" providerId="LiveId" clId="{ACD851A7-2CFF-4082-A367-1C4798015B01}" dt="2025-05-06T14:16:25.805" v="571" actId="1038"/>
          <ac:picMkLst>
            <pc:docMk/>
            <pc:sldMk cId="0" sldId="271"/>
            <ac:picMk id="5" creationId="{60C5B5E9-BD8C-4E26-ACEA-0F4F2655D71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F710F-F381-4116-8A9D-C51A3F74B500}" type="datetimeFigureOut">
              <a:rPr lang="en-IN" smtClean="0"/>
              <a:t>06-05-2025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AB5A9-7A31-40D9-A727-6C713366BC9D}" type="slidenum">
              <a:rPr lang="en-IN" smtClean="0"/>
              <a:t>‹#›</a:t>
            </a:fld>
            <a:endParaRPr lang="en-IN"/>
          </a:p>
        </p:txBody>
      </p:sp>
    </p:spTree>
    <p:extLst>
      <p:ext uri="{BB962C8B-B14F-4D97-AF65-F5344CB8AC3E}">
        <p14:creationId xmlns:p14="http://schemas.microsoft.com/office/powerpoint/2010/main" val="189533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this slide, I’ll talk about the main goals of our project. We wanted to solve three key problems: first, understanding where and when traffic congestion happens in NYC. Second, predicting how much traffic will be on the roads at different times. And third, helping ride-hailing companies like Uber or Lyft make smarter decisions about where to send their drivers.</a:t>
            </a:r>
            <a:endParaRPr lang="en-US" dirty="0"/>
          </a:p>
          <a:p>
            <a:r>
              <a:rPr lang="en-US" i="1" dirty="0"/>
              <a:t>We also focused on identifying which areas had the highest demand for taxis and which road segments were often jammed. Using big data tools like Spark allowed us to handle this huge amount of traffic and taxi data efficiently and get answers to these questions</a:t>
            </a:r>
            <a:endParaRPr lang="en-US" dirty="0"/>
          </a:p>
          <a:p>
            <a:endParaRPr lang="en-IN" dirty="0"/>
          </a:p>
        </p:txBody>
      </p:sp>
      <p:sp>
        <p:nvSpPr>
          <p:cNvPr id="4" name="Slide Number Placeholder 3"/>
          <p:cNvSpPr>
            <a:spLocks noGrp="1"/>
          </p:cNvSpPr>
          <p:nvPr>
            <p:ph type="sldNum" sz="quarter" idx="5"/>
          </p:nvPr>
        </p:nvSpPr>
        <p:spPr/>
        <p:txBody>
          <a:bodyPr/>
          <a:lstStyle/>
          <a:p>
            <a:fld id="{02BAB5A9-7A31-40D9-A727-6C713366BC9D}" type="slidenum">
              <a:rPr lang="en-IN" smtClean="0"/>
              <a:t>3</a:t>
            </a:fld>
            <a:endParaRPr lang="en-IN"/>
          </a:p>
        </p:txBody>
      </p:sp>
    </p:spTree>
    <p:extLst>
      <p:ext uri="{BB962C8B-B14F-4D97-AF65-F5344CB8AC3E}">
        <p14:creationId xmlns:p14="http://schemas.microsoft.com/office/powerpoint/2010/main" val="211829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we used a complete big data stack to process, analyze, and model the traffic data.</a:t>
            </a:r>
          </a:p>
          <a:p>
            <a:r>
              <a:rPr lang="en-US" dirty="0"/>
              <a:t>We used </a:t>
            </a:r>
            <a:r>
              <a:rPr lang="en-US" b="1" dirty="0" err="1"/>
              <a:t>PySpark</a:t>
            </a:r>
            <a:r>
              <a:rPr lang="en-US" b="1" dirty="0"/>
              <a:t> and Pandas</a:t>
            </a:r>
            <a:r>
              <a:rPr lang="en-US" dirty="0"/>
              <a:t> for data processing. Spark helped us work with large datasets efficiently, and Pandas was helpful for smaller manipulations and visualizations.</a:t>
            </a:r>
          </a:p>
          <a:p>
            <a:r>
              <a:rPr lang="en-US" dirty="0"/>
              <a:t>For </a:t>
            </a:r>
            <a:r>
              <a:rPr lang="en-US" b="1" dirty="0"/>
              <a:t>storage</a:t>
            </a:r>
            <a:r>
              <a:rPr lang="en-US" dirty="0"/>
              <a:t>, we used </a:t>
            </a:r>
            <a:r>
              <a:rPr lang="en-US" b="1" dirty="0"/>
              <a:t>AWS S3</a:t>
            </a:r>
            <a:r>
              <a:rPr lang="en-US" dirty="0"/>
              <a:t> to store our .csv and .parquet files. This gave us flexibility and scalability.</a:t>
            </a:r>
          </a:p>
          <a:p>
            <a:r>
              <a:rPr lang="en-US" dirty="0"/>
              <a:t>For </a:t>
            </a:r>
            <a:r>
              <a:rPr lang="en-US" b="1" dirty="0"/>
              <a:t>visualizations</a:t>
            </a:r>
            <a:r>
              <a:rPr lang="en-US" dirty="0"/>
              <a:t>, we used </a:t>
            </a:r>
            <a:r>
              <a:rPr lang="en-US" b="1" dirty="0"/>
              <a:t>Seaborn and Matplotlib</a:t>
            </a:r>
            <a:r>
              <a:rPr lang="en-US" dirty="0"/>
              <a:t> to create bar charts, line plots, and scatter plots that helped us see traffic patterns clearly.</a:t>
            </a:r>
          </a:p>
          <a:p>
            <a:r>
              <a:rPr lang="en-US" dirty="0"/>
              <a:t>And for </a:t>
            </a:r>
            <a:r>
              <a:rPr lang="en-US" b="1" dirty="0"/>
              <a:t>machine learning</a:t>
            </a:r>
            <a:r>
              <a:rPr lang="en-US" dirty="0"/>
              <a:t>, we used </a:t>
            </a:r>
            <a:r>
              <a:rPr lang="en-US" b="1" dirty="0"/>
              <a:t>Spark </a:t>
            </a:r>
            <a:r>
              <a:rPr lang="en-US" b="1" dirty="0" err="1"/>
              <a:t>MLlib</a:t>
            </a:r>
            <a:r>
              <a:rPr lang="en-US" dirty="0"/>
              <a:t>, applying models like Random Forest and Gradient Boosted Trees.</a:t>
            </a:r>
          </a:p>
          <a:p>
            <a:r>
              <a:rPr lang="en-US" dirty="0"/>
              <a:t>As shown in the data pipeline below:</a:t>
            </a:r>
          </a:p>
          <a:p>
            <a:pPr>
              <a:buFont typeface="Arial" panose="020B0604020202020204" pitchFamily="34" charset="0"/>
              <a:buChar char="•"/>
            </a:pPr>
            <a:r>
              <a:rPr lang="en-US" dirty="0"/>
              <a:t>We start with data ingestion from CSV and Parquet files stored in AWS S3.</a:t>
            </a:r>
          </a:p>
          <a:p>
            <a:pPr>
              <a:buFont typeface="Arial" panose="020B0604020202020204" pitchFamily="34" charset="0"/>
              <a:buChar char="•"/>
            </a:pPr>
            <a:r>
              <a:rPr lang="en-US" dirty="0"/>
              <a:t>Then we process the data using Spark.</a:t>
            </a:r>
          </a:p>
          <a:p>
            <a:pPr>
              <a:buFont typeface="Arial" panose="020B0604020202020204" pitchFamily="34" charset="0"/>
              <a:buChar char="•"/>
            </a:pPr>
            <a:r>
              <a:rPr lang="en-US" dirty="0"/>
              <a:t>Next, we build ML models using Spark </a:t>
            </a:r>
            <a:r>
              <a:rPr lang="en-US" dirty="0" err="1"/>
              <a:t>MLlib</a:t>
            </a:r>
            <a:r>
              <a:rPr lang="en-US" dirty="0"/>
              <a:t>.</a:t>
            </a:r>
          </a:p>
          <a:p>
            <a:pPr>
              <a:buFont typeface="Arial" panose="020B0604020202020204" pitchFamily="34" charset="0"/>
              <a:buChar char="•"/>
            </a:pPr>
            <a:r>
              <a:rPr lang="en-US" dirty="0"/>
              <a:t>Finally, we visualize the results.</a:t>
            </a:r>
          </a:p>
          <a:p>
            <a:r>
              <a:rPr lang="en-US" dirty="0"/>
              <a:t>We chose Spark because it’s great at handling large-scale data, works well for both batch and real-time workloads, and includes built-in machine learning support for distributed systems.</a:t>
            </a:r>
          </a:p>
          <a:p>
            <a:endParaRPr lang="en-IN" dirty="0"/>
          </a:p>
        </p:txBody>
      </p:sp>
      <p:sp>
        <p:nvSpPr>
          <p:cNvPr id="4" name="Slide Number Placeholder 3"/>
          <p:cNvSpPr>
            <a:spLocks noGrp="1"/>
          </p:cNvSpPr>
          <p:nvPr>
            <p:ph type="sldNum" sz="quarter" idx="5"/>
          </p:nvPr>
        </p:nvSpPr>
        <p:spPr/>
        <p:txBody>
          <a:bodyPr/>
          <a:lstStyle/>
          <a:p>
            <a:fld id="{02BAB5A9-7A31-40D9-A727-6C713366BC9D}" type="slidenum">
              <a:rPr lang="en-IN" smtClean="0"/>
              <a:t>5</a:t>
            </a:fld>
            <a:endParaRPr lang="en-IN"/>
          </a:p>
        </p:txBody>
      </p:sp>
    </p:spTree>
    <p:extLst>
      <p:ext uri="{BB962C8B-B14F-4D97-AF65-F5344CB8AC3E}">
        <p14:creationId xmlns:p14="http://schemas.microsoft.com/office/powerpoint/2010/main" val="376789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data analysis, we discovered several useful insights.</a:t>
            </a:r>
          </a:p>
          <a:p>
            <a:r>
              <a:rPr lang="en-US" dirty="0"/>
              <a:t>For example:</a:t>
            </a:r>
          </a:p>
          <a:p>
            <a:pPr>
              <a:buFont typeface="Arial" panose="020B0604020202020204" pitchFamily="34" charset="0"/>
              <a:buChar char="•"/>
            </a:pPr>
            <a:r>
              <a:rPr lang="en-US" dirty="0"/>
              <a:t>The </a:t>
            </a:r>
            <a:r>
              <a:rPr lang="en-US" b="1" dirty="0"/>
              <a:t>top 10 most congested segments</a:t>
            </a:r>
            <a:r>
              <a:rPr lang="en-US" dirty="0"/>
              <a:t> include areas like Bronx River Parkway at 6 PM.</a:t>
            </a:r>
          </a:p>
          <a:p>
            <a:pPr>
              <a:buFont typeface="Arial" panose="020B0604020202020204" pitchFamily="34" charset="0"/>
              <a:buChar char="•"/>
            </a:pPr>
            <a:r>
              <a:rPr lang="en-US" b="1" dirty="0"/>
              <a:t>Taxi demand peaks between 5 to 7 PM</a:t>
            </a:r>
            <a:r>
              <a:rPr lang="en-US" dirty="0"/>
              <a:t>, especially around Midtown.</a:t>
            </a:r>
          </a:p>
          <a:p>
            <a:pPr>
              <a:buFont typeface="Arial" panose="020B0604020202020204" pitchFamily="34" charset="0"/>
              <a:buChar char="•"/>
            </a:pPr>
            <a:r>
              <a:rPr lang="en-US" dirty="0"/>
              <a:t>Our best model, the Gradient Boosted Tree Regressor, reached an </a:t>
            </a:r>
            <a:r>
              <a:rPr lang="en-US" b="1" dirty="0"/>
              <a:t>R² of 0.90</a:t>
            </a:r>
            <a:r>
              <a:rPr lang="en-US" dirty="0"/>
              <a:t>, meaning it predicts traffic volume very accurately.</a:t>
            </a:r>
          </a:p>
          <a:p>
            <a:pPr>
              <a:buFont typeface="Arial" panose="020B0604020202020204" pitchFamily="34" charset="0"/>
              <a:buChar char="•"/>
            </a:pPr>
            <a:r>
              <a:rPr lang="en-US" dirty="0"/>
              <a:t>We also compared </a:t>
            </a:r>
            <a:r>
              <a:rPr lang="en-US" b="1" dirty="0"/>
              <a:t>best vs worst hours</a:t>
            </a:r>
            <a:r>
              <a:rPr lang="en-US" dirty="0"/>
              <a:t> for different road segments using bar charts.</a:t>
            </a:r>
          </a:p>
          <a:p>
            <a:r>
              <a:rPr lang="en-US" dirty="0"/>
              <a:t>Based on these insights, here are our </a:t>
            </a:r>
            <a:r>
              <a:rPr lang="en-US" b="1" dirty="0"/>
              <a:t>recommendations</a:t>
            </a:r>
            <a:r>
              <a:rPr lang="en-US" dirty="0"/>
              <a:t>:</a:t>
            </a:r>
          </a:p>
          <a:p>
            <a:pPr>
              <a:buFont typeface="Arial" panose="020B0604020202020204" pitchFamily="34" charset="0"/>
              <a:buChar char="•"/>
            </a:pPr>
            <a:r>
              <a:rPr lang="en-US" dirty="0"/>
              <a:t>Use this data to </a:t>
            </a:r>
            <a:r>
              <a:rPr lang="en-US" b="1" dirty="0"/>
              <a:t>optimize where and when to send drivers</a:t>
            </a:r>
            <a:r>
              <a:rPr lang="en-US" dirty="0"/>
              <a:t>, especially during peak times.</a:t>
            </a:r>
          </a:p>
          <a:p>
            <a:pPr>
              <a:buFont typeface="Arial" panose="020B0604020202020204" pitchFamily="34" charset="0"/>
              <a:buChar char="•"/>
            </a:pPr>
            <a:r>
              <a:rPr lang="en-US" dirty="0"/>
              <a:t>Avoid the most congested segments during those hours.</a:t>
            </a:r>
          </a:p>
          <a:p>
            <a:pPr>
              <a:buFont typeface="Arial" panose="020B0604020202020204" pitchFamily="34" charset="0"/>
              <a:buChar char="•"/>
            </a:pPr>
            <a:r>
              <a:rPr lang="en-US" dirty="0"/>
              <a:t>And consider adding </a:t>
            </a:r>
            <a:r>
              <a:rPr lang="en-US" b="1" dirty="0"/>
              <a:t>predictive routing</a:t>
            </a:r>
            <a:r>
              <a:rPr lang="en-US" dirty="0"/>
              <a:t> in ride-hailing apps to guide drivers based on live traffic forecasts."</a:t>
            </a:r>
          </a:p>
          <a:p>
            <a:endParaRPr lang="en-IN" dirty="0"/>
          </a:p>
        </p:txBody>
      </p:sp>
      <p:sp>
        <p:nvSpPr>
          <p:cNvPr id="4" name="Slide Number Placeholder 3"/>
          <p:cNvSpPr>
            <a:spLocks noGrp="1"/>
          </p:cNvSpPr>
          <p:nvPr>
            <p:ph type="sldNum" sz="quarter" idx="5"/>
          </p:nvPr>
        </p:nvSpPr>
        <p:spPr/>
        <p:txBody>
          <a:bodyPr/>
          <a:lstStyle/>
          <a:p>
            <a:fld id="{02BAB5A9-7A31-40D9-A727-6C713366BC9D}" type="slidenum">
              <a:rPr lang="en-IN" smtClean="0"/>
              <a:t>6</a:t>
            </a:fld>
            <a:endParaRPr lang="en-IN"/>
          </a:p>
        </p:txBody>
      </p:sp>
    </p:spTree>
    <p:extLst>
      <p:ext uri="{BB962C8B-B14F-4D97-AF65-F5344CB8AC3E}">
        <p14:creationId xmlns:p14="http://schemas.microsoft.com/office/powerpoint/2010/main" val="374677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focused on our best-performing model—</a:t>
            </a:r>
            <a:r>
              <a:rPr lang="en-US" b="1" dirty="0"/>
              <a:t>Gradient Boosted Tree Regressor</a:t>
            </a:r>
            <a:r>
              <a:rPr lang="en-US" dirty="0"/>
              <a:t>, which we trained using Spark </a:t>
            </a:r>
            <a:r>
              <a:rPr lang="en-US" dirty="0" err="1"/>
              <a:t>MLlib</a:t>
            </a:r>
            <a:r>
              <a:rPr lang="en-US" dirty="0"/>
              <a:t>.</a:t>
            </a:r>
          </a:p>
          <a:p>
            <a:r>
              <a:rPr lang="en-US" dirty="0"/>
              <a:t>We used features like:</a:t>
            </a:r>
          </a:p>
          <a:p>
            <a:pPr>
              <a:buFont typeface="Arial" panose="020B0604020202020204" pitchFamily="34" charset="0"/>
              <a:buChar char="•"/>
            </a:pPr>
            <a:r>
              <a:rPr lang="en-US" dirty="0"/>
              <a:t>Day of the week</a:t>
            </a:r>
          </a:p>
          <a:p>
            <a:pPr>
              <a:buFont typeface="Arial" panose="020B0604020202020204" pitchFamily="34" charset="0"/>
              <a:buChar char="•"/>
            </a:pPr>
            <a:r>
              <a:rPr lang="en-US" dirty="0"/>
              <a:t>Hour of the day</a:t>
            </a:r>
          </a:p>
          <a:p>
            <a:pPr>
              <a:buFont typeface="Arial" panose="020B0604020202020204" pitchFamily="34" charset="0"/>
              <a:buChar char="•"/>
            </a:pPr>
            <a:r>
              <a:rPr lang="en-US" dirty="0"/>
              <a:t>Road segment</a:t>
            </a:r>
          </a:p>
          <a:p>
            <a:pPr>
              <a:buFont typeface="Arial" panose="020B0604020202020204" pitchFamily="34" charset="0"/>
              <a:buChar char="•"/>
            </a:pPr>
            <a:r>
              <a:rPr lang="en-US" dirty="0"/>
              <a:t>Whether it's a weekend</a:t>
            </a:r>
          </a:p>
          <a:p>
            <a:pPr>
              <a:buFont typeface="Arial" panose="020B0604020202020204" pitchFamily="34" charset="0"/>
              <a:buChar char="•"/>
            </a:pPr>
            <a:r>
              <a:rPr lang="en-US" dirty="0"/>
              <a:t>Lag traffic count (to capture past data)</a:t>
            </a:r>
          </a:p>
          <a:p>
            <a:pPr>
              <a:buFont typeface="Arial" panose="020B0604020202020204" pitchFamily="34" charset="0"/>
              <a:buChar char="•"/>
            </a:pPr>
            <a:r>
              <a:rPr lang="en-US" dirty="0"/>
              <a:t>And timestamp</a:t>
            </a:r>
          </a:p>
          <a:p>
            <a:r>
              <a:rPr lang="en-US" dirty="0"/>
              <a:t>The model achieved:</a:t>
            </a:r>
          </a:p>
          <a:p>
            <a:pPr>
              <a:buFont typeface="Arial" panose="020B0604020202020204" pitchFamily="34" charset="0"/>
              <a:buChar char="•"/>
            </a:pPr>
            <a:r>
              <a:rPr lang="en-US" b="1" dirty="0"/>
              <a:t>R² score of 0.90</a:t>
            </a:r>
            <a:r>
              <a:rPr lang="en-US" dirty="0"/>
              <a:t> – meaning strong prediction performance.</a:t>
            </a:r>
          </a:p>
          <a:p>
            <a:pPr>
              <a:buFont typeface="Arial" panose="020B0604020202020204" pitchFamily="34" charset="0"/>
              <a:buChar char="•"/>
            </a:pPr>
            <a:r>
              <a:rPr lang="en-US" b="1" dirty="0"/>
              <a:t>RMSE</a:t>
            </a:r>
            <a:r>
              <a:rPr lang="en-US" dirty="0"/>
              <a:t> around 517 and </a:t>
            </a:r>
            <a:r>
              <a:rPr lang="en-US" b="1" dirty="0"/>
              <a:t>MAE</a:t>
            </a:r>
            <a:r>
              <a:rPr lang="en-US" dirty="0"/>
              <a:t> around 347, which are acceptable error ranges.</a:t>
            </a:r>
          </a:p>
          <a:p>
            <a:r>
              <a:rPr lang="en-US" dirty="0"/>
              <a:t>As you can see in the scatter plot, the predicted values closely follow the actual values, clustering around the red line, which represents perfect predictions. This confirms the model’s accuracy.</a:t>
            </a:r>
          </a:p>
          <a:p>
            <a:endParaRPr lang="en-IN" dirty="0"/>
          </a:p>
        </p:txBody>
      </p:sp>
      <p:sp>
        <p:nvSpPr>
          <p:cNvPr id="4" name="Slide Number Placeholder 3"/>
          <p:cNvSpPr>
            <a:spLocks noGrp="1"/>
          </p:cNvSpPr>
          <p:nvPr>
            <p:ph type="sldNum" sz="quarter" idx="5"/>
          </p:nvPr>
        </p:nvSpPr>
        <p:spPr/>
        <p:txBody>
          <a:bodyPr/>
          <a:lstStyle/>
          <a:p>
            <a:fld id="{02BAB5A9-7A31-40D9-A727-6C713366BC9D}" type="slidenum">
              <a:rPr lang="en-IN" smtClean="0"/>
              <a:t>7</a:t>
            </a:fld>
            <a:endParaRPr lang="en-IN"/>
          </a:p>
        </p:txBody>
      </p:sp>
    </p:spTree>
    <p:extLst>
      <p:ext uri="{BB962C8B-B14F-4D97-AF65-F5344CB8AC3E}">
        <p14:creationId xmlns:p14="http://schemas.microsoft.com/office/powerpoint/2010/main" val="160741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 set of visual summaries that help explain how traffic behaves throughout the day and across different road segments.</a:t>
            </a:r>
          </a:p>
          <a:p>
            <a:r>
              <a:rPr lang="en-US" dirty="0"/>
              <a:t>First, we looked at </a:t>
            </a:r>
            <a:r>
              <a:rPr lang="en-US" b="1" dirty="0"/>
              <a:t>traffic volume trends over a 24-hour period</a:t>
            </a:r>
            <a:r>
              <a:rPr lang="en-US" dirty="0"/>
              <a:t>. As expected, we saw clear spikes during the </a:t>
            </a:r>
            <a:r>
              <a:rPr lang="en-US" b="1" dirty="0"/>
              <a:t>morning and evening rush hours</a:t>
            </a:r>
            <a:r>
              <a:rPr lang="en-US" dirty="0"/>
              <a:t>, when people are commuting to and from work. In contrast, traffic volume dips during </a:t>
            </a:r>
            <a:r>
              <a:rPr lang="en-US" b="1" dirty="0"/>
              <a:t>midday and late-night hours</a:t>
            </a:r>
            <a:r>
              <a:rPr lang="en-US" dirty="0"/>
              <a:t>, which are considered off-peak.</a:t>
            </a:r>
          </a:p>
          <a:p>
            <a:r>
              <a:rPr lang="en-US" dirty="0"/>
              <a:t>Next, we analyzed </a:t>
            </a:r>
            <a:r>
              <a:rPr lang="en-US" b="1" dirty="0"/>
              <a:t>traffic volatility by segment</a:t>
            </a:r>
            <a:r>
              <a:rPr lang="en-US" dirty="0"/>
              <a:t>. This tells us how much traffic volume fluctuates on specific roads. Some segments, like </a:t>
            </a:r>
            <a:r>
              <a:rPr lang="en-US" b="1" dirty="0"/>
              <a:t>Segment 5 and Segment 10</a:t>
            </a:r>
            <a:r>
              <a:rPr lang="en-US" dirty="0"/>
              <a:t>, had very high volatility. That means the number of vehicles on those roads can change a lot throughout the day, making them more difficult to predict and manage.</a:t>
            </a:r>
          </a:p>
          <a:p>
            <a:r>
              <a:rPr lang="en-US" dirty="0"/>
              <a:t>These findings are important because </a:t>
            </a:r>
            <a:r>
              <a:rPr lang="en-US" b="1" dirty="0"/>
              <a:t>highly volatile segments</a:t>
            </a:r>
            <a:r>
              <a:rPr lang="en-US" dirty="0"/>
              <a:t> can lead to delays and inefficiencies in ride-hailing and traffic management.</a:t>
            </a:r>
          </a:p>
          <a:p>
            <a:r>
              <a:rPr lang="en-US" dirty="0"/>
              <a:t>So overall, these visual summaries give us a clearer picture of:</a:t>
            </a:r>
          </a:p>
          <a:p>
            <a:pPr>
              <a:buFont typeface="Arial" panose="020B0604020202020204" pitchFamily="34" charset="0"/>
              <a:buChar char="•"/>
            </a:pPr>
            <a:r>
              <a:rPr lang="en-US" dirty="0"/>
              <a:t>When traffic is heaviest,</a:t>
            </a:r>
          </a:p>
          <a:p>
            <a:pPr>
              <a:buFont typeface="Arial" panose="020B0604020202020204" pitchFamily="34" charset="0"/>
              <a:buChar char="•"/>
            </a:pPr>
            <a:r>
              <a:rPr lang="en-US" dirty="0"/>
              <a:t>Where traffic is most unpredictable,</a:t>
            </a:r>
          </a:p>
          <a:p>
            <a:pPr>
              <a:buFont typeface="Arial" panose="020B0604020202020204" pitchFamily="34" charset="0"/>
              <a:buChar char="•"/>
            </a:pPr>
            <a:r>
              <a:rPr lang="en-US" dirty="0"/>
              <a:t>And how ride-sharing services can use this information to better allocate drivers and plan routes.</a:t>
            </a:r>
          </a:p>
          <a:p>
            <a:r>
              <a:rPr lang="en-US" dirty="0"/>
              <a:t>This kind of analysis supports more efficient, data-driven decision-making for both city planners and transportation companies</a:t>
            </a:r>
          </a:p>
          <a:p>
            <a:endParaRPr lang="en-IN" dirty="0"/>
          </a:p>
        </p:txBody>
      </p:sp>
      <p:sp>
        <p:nvSpPr>
          <p:cNvPr id="4" name="Slide Number Placeholder 3"/>
          <p:cNvSpPr>
            <a:spLocks noGrp="1"/>
          </p:cNvSpPr>
          <p:nvPr>
            <p:ph type="sldNum" sz="quarter" idx="5"/>
          </p:nvPr>
        </p:nvSpPr>
        <p:spPr/>
        <p:txBody>
          <a:bodyPr/>
          <a:lstStyle/>
          <a:p>
            <a:fld id="{02BAB5A9-7A31-40D9-A727-6C713366BC9D}" type="slidenum">
              <a:rPr lang="en-IN" smtClean="0"/>
              <a:t>8</a:t>
            </a:fld>
            <a:endParaRPr lang="en-IN"/>
          </a:p>
        </p:txBody>
      </p:sp>
    </p:spTree>
    <p:extLst>
      <p:ext uri="{BB962C8B-B14F-4D97-AF65-F5344CB8AC3E}">
        <p14:creationId xmlns:p14="http://schemas.microsoft.com/office/powerpoint/2010/main" val="295170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Looking ahead, there’s a lot of potential to improve this system. For example, we could bring in weather data or event schedules to make predictions even more accurate. Using tools like Kafka or Spark Streaming would let us process live traffic updates in real-time. We could also connect our models with ride-hailing apps for dynamic route planning.</a:t>
            </a:r>
            <a:endParaRPr lang="en-US" dirty="0"/>
          </a:p>
          <a:p>
            <a:r>
              <a:rPr lang="en-US" i="1" dirty="0"/>
              <a:t>But there are challenges too—like ensuring user privacy, scaling the system to work city-wide, and dealing with the complexity of real-time data. New tech like edge AI and federated learning might help, since they allow decisions to be made locally on devices without compromising data privacy.</a:t>
            </a:r>
            <a:endParaRPr lang="en-US" dirty="0"/>
          </a:p>
          <a:p>
            <a:r>
              <a:rPr lang="en-US" i="1" dirty="0"/>
              <a:t>So overall, while our system already shows strong results, there’s a lot of room to grow and adapt as new technologies come in</a:t>
            </a:r>
            <a:endParaRPr lang="en-US" dirty="0"/>
          </a:p>
          <a:p>
            <a:endParaRPr lang="en-IN" dirty="0"/>
          </a:p>
        </p:txBody>
      </p:sp>
      <p:sp>
        <p:nvSpPr>
          <p:cNvPr id="4" name="Slide Number Placeholder 3"/>
          <p:cNvSpPr>
            <a:spLocks noGrp="1"/>
          </p:cNvSpPr>
          <p:nvPr>
            <p:ph type="sldNum" sz="quarter" idx="5"/>
          </p:nvPr>
        </p:nvSpPr>
        <p:spPr/>
        <p:txBody>
          <a:bodyPr/>
          <a:lstStyle/>
          <a:p>
            <a:fld id="{02BAB5A9-7A31-40D9-A727-6C713366BC9D}" type="slidenum">
              <a:rPr lang="en-IN" smtClean="0"/>
              <a:t>9</a:t>
            </a:fld>
            <a:endParaRPr lang="en-IN"/>
          </a:p>
        </p:txBody>
      </p:sp>
    </p:spTree>
    <p:extLst>
      <p:ext uri="{BB962C8B-B14F-4D97-AF65-F5344CB8AC3E}">
        <p14:creationId xmlns:p14="http://schemas.microsoft.com/office/powerpoint/2010/main" val="279220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BD96B-75CA-1841-90D5-B18FC898F678}"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97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770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42324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23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BD96B-75CA-1841-90D5-B18FC898F678}" type="datetimeFigureOut">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4015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BD96B-75CA-1841-90D5-B18FC898F678}"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8121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D96B-75CA-1841-90D5-B18FC898F678}" type="datetimeFigureOut">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7635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BD96B-75CA-1841-90D5-B18FC898F678}" type="datetimeFigureOut">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8923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37603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6117"/>
            <a:ext cx="3008313" cy="1081612"/>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86118"/>
            <a:ext cx="5111750" cy="54479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48168"/>
            <a:ext cx="3008313" cy="43663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510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8359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971"/>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929704"/>
            <a:ext cx="8229600" cy="41964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BD96B-75CA-1841-90D5-B18FC898F678}" type="datetimeFigureOut">
              <a:rPr lang="en-US" smtClean="0"/>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2563" y="6356350"/>
            <a:ext cx="10948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3AB5E-33BA-8749-A20F-9CA8194C6B65}" type="slidenum">
              <a:rPr lang="en-US" smtClean="0"/>
              <a:t>‹#›</a:t>
            </a:fld>
            <a:endParaRPr lang="en-US"/>
          </a:p>
        </p:txBody>
      </p:sp>
      <p:pic>
        <p:nvPicPr>
          <p:cNvPr id="7" name="Picture 6" descr="MD-flag-background-pp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3189350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Saibhargavkarnati/Traffic-Optimization-for-Taxi-and-Ride-Sharing-in-NYC-using-Big-Data-Platform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Saibhargavkarnati/Traffic-Optimization-for-Taxi-and-Ride-Sharing-in-NYC-using-Big-Data-Platform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1133" y="3886200"/>
            <a:ext cx="7916334" cy="1752600"/>
          </a:xfrm>
        </p:spPr>
        <p:txBody>
          <a:bodyPr>
            <a:normAutofit lnSpcReduction="10000"/>
          </a:bodyPr>
          <a:lstStyle/>
          <a:p>
            <a:r>
              <a:rPr lang="en-US" sz="2400" dirty="0">
                <a:solidFill>
                  <a:schemeClr val="tx1"/>
                </a:solidFill>
                <a:latin typeface="Times New Roman" panose="02020603050405020304" pitchFamily="18" charset="0"/>
                <a:cs typeface="Times New Roman" panose="02020603050405020304" pitchFamily="18" charset="0"/>
              </a:rPr>
              <a:t>TEAM 3</a:t>
            </a:r>
          </a:p>
          <a:p>
            <a:r>
              <a:rPr lang="en-US" sz="2400" dirty="0">
                <a:solidFill>
                  <a:schemeClr val="tx1"/>
                </a:solidFill>
                <a:latin typeface="Times New Roman" panose="02020603050405020304" pitchFamily="18" charset="0"/>
                <a:cs typeface="Times New Roman" panose="02020603050405020304" pitchFamily="18" charset="0"/>
              </a:rPr>
              <a:t>DATA 603: Platforms for Big Data Processing </a:t>
            </a:r>
          </a:p>
          <a:p>
            <a:r>
              <a:rPr lang="en-US" sz="2400" dirty="0">
                <a:solidFill>
                  <a:schemeClr val="tx1"/>
                </a:solidFill>
                <a:latin typeface="Times New Roman" panose="02020603050405020304" pitchFamily="18" charset="0"/>
                <a:cs typeface="Times New Roman" panose="02020603050405020304" pitchFamily="18" charset="0"/>
              </a:rPr>
              <a:t>University of Maryland, Baltimore County </a:t>
            </a:r>
          </a:p>
          <a:p>
            <a:r>
              <a:rPr lang="en-US" sz="2400" dirty="0">
                <a:solidFill>
                  <a:schemeClr val="tx1"/>
                </a:solidFill>
                <a:latin typeface="Times New Roman" panose="02020603050405020304" pitchFamily="18" charset="0"/>
                <a:cs typeface="Times New Roman" panose="02020603050405020304" pitchFamily="18" charset="0"/>
              </a:rPr>
              <a:t>Spring 2025</a:t>
            </a:r>
          </a:p>
        </p:txBody>
      </p:sp>
      <p:sp>
        <p:nvSpPr>
          <p:cNvPr id="5" name="TextBox 4">
            <a:extLst>
              <a:ext uri="{FF2B5EF4-FFF2-40B4-BE49-F238E27FC236}">
                <a16:creationId xmlns:a16="http://schemas.microsoft.com/office/drawing/2014/main" id="{0F832ECB-9BD7-4925-B06A-08E83128986C}"/>
              </a:ext>
            </a:extLst>
          </p:cNvPr>
          <p:cNvSpPr txBox="1"/>
          <p:nvPr/>
        </p:nvSpPr>
        <p:spPr>
          <a:xfrm>
            <a:off x="436034" y="1948732"/>
            <a:ext cx="8475133" cy="1077218"/>
          </a:xfrm>
          <a:prstGeom prst="rect">
            <a:avLst/>
          </a:prstGeom>
          <a:noFill/>
        </p:spPr>
        <p:txBody>
          <a:bodyPr wrap="square">
            <a:spAutoFit/>
          </a:bodyPr>
          <a:lstStyle/>
          <a:p>
            <a:pPr algn="ctr">
              <a:defRPr sz="2800" b="1">
                <a:latin typeface="Times New Roman"/>
              </a:defRPr>
            </a:pPr>
            <a:r>
              <a:rPr lang="en-US" sz="3200" dirty="0"/>
              <a:t>Traffic Optimization for Taxi and Ride-Sharing in NYC using Big Data Platforms</a:t>
            </a:r>
          </a:p>
        </p:txBody>
      </p:sp>
    </p:spTree>
    <p:extLst>
      <p:ext uri="{BB962C8B-B14F-4D97-AF65-F5344CB8AC3E}">
        <p14:creationId xmlns:p14="http://schemas.microsoft.com/office/powerpoint/2010/main" val="302691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square">
            <a:spAutoFit/>
          </a:bodyPr>
          <a:lstStyle/>
          <a:p>
            <a:endParaRPr/>
          </a:p>
          <a:p>
            <a:pPr>
              <a:defRPr sz="2800" b="1">
                <a:latin typeface="Times New Roman"/>
              </a:defRPr>
            </a:pPr>
            <a:r>
              <a:t>Technical Work Overview</a:t>
            </a:r>
          </a:p>
        </p:txBody>
      </p:sp>
      <p:sp>
        <p:nvSpPr>
          <p:cNvPr id="3" name="TextBox 2"/>
          <p:cNvSpPr txBox="1"/>
          <p:nvPr/>
        </p:nvSpPr>
        <p:spPr>
          <a:xfrm>
            <a:off x="5033433" y="1024466"/>
            <a:ext cx="3890434" cy="4401205"/>
          </a:xfrm>
          <a:prstGeom prst="rect">
            <a:avLst/>
          </a:prstGeom>
          <a:noFill/>
        </p:spPr>
        <p:txBody>
          <a:bodyPr wrap="square">
            <a:spAutoFit/>
          </a:bodyPr>
          <a:lstStyle/>
          <a:p>
            <a:pPr>
              <a:defRPr sz="2000">
                <a:latin typeface="Times New Roman"/>
              </a:defRPr>
            </a:pPr>
            <a:r>
              <a:rPr dirty="0"/>
              <a:t>• Spark-based ETL and exploratory data analysis (EDA)</a:t>
            </a:r>
            <a:br>
              <a:rPr dirty="0"/>
            </a:br>
            <a:r>
              <a:rPr dirty="0"/>
              <a:t>• Regression model training and evaluation with Spark </a:t>
            </a:r>
            <a:r>
              <a:rPr dirty="0" err="1"/>
              <a:t>MLlib</a:t>
            </a:r>
            <a:br>
              <a:rPr dirty="0"/>
            </a:br>
            <a:r>
              <a:rPr dirty="0"/>
              <a:t>• Generated 5+ bar, line, and map visualizations</a:t>
            </a:r>
            <a:br>
              <a:rPr dirty="0"/>
            </a:br>
            <a:r>
              <a:rPr dirty="0"/>
              <a:t>• Worked with 3 datasets, ran 4 Spark jobs</a:t>
            </a:r>
            <a:br>
              <a:rPr dirty="0"/>
            </a:br>
            <a:r>
              <a:rPr dirty="0"/>
              <a:t>• All code written in </a:t>
            </a:r>
            <a:r>
              <a:rPr dirty="0" err="1"/>
              <a:t>Colab</a:t>
            </a:r>
            <a:r>
              <a:rPr dirty="0"/>
              <a:t> notebook</a:t>
            </a:r>
            <a:br>
              <a:rPr dirty="0"/>
            </a:br>
            <a:br>
              <a:rPr dirty="0"/>
            </a:br>
            <a:r>
              <a:rPr dirty="0"/>
              <a:t>GitHub: </a:t>
            </a:r>
            <a:r>
              <a:rPr dirty="0">
                <a:hlinkClick r:id="rId2"/>
              </a:rPr>
              <a:t>GitHub URL</a:t>
            </a:r>
            <a:br>
              <a:rPr dirty="0"/>
            </a:br>
            <a:r>
              <a:rPr dirty="0"/>
              <a:t>Data: Accessed via AWS S3 (.parquet / .csv)</a:t>
            </a:r>
          </a:p>
        </p:txBody>
      </p:sp>
      <p:pic>
        <p:nvPicPr>
          <p:cNvPr id="4" name="Picture 3" descr="A_flat-style_digital_illustration_flowchart_on_sli.png"/>
          <p:cNvPicPr>
            <a:picLocks noChangeAspect="1"/>
          </p:cNvPicPr>
          <p:nvPr/>
        </p:nvPicPr>
        <p:blipFill>
          <a:blip/>
          <a:stretch>
            <a:fillRect/>
          </a:stretch>
        </p:blipFill>
        <p:spPr>
          <a:xfrm>
            <a:off x="-685800" y="274320"/>
            <a:ext cx="2327205" cy="2327205"/>
          </a:xfrm>
          <a:prstGeom prst="rect">
            <a:avLst/>
          </a:prstGeom>
        </p:spPr>
      </p:pic>
      <p:pic>
        <p:nvPicPr>
          <p:cNvPr id="1026" name="Picture 2">
            <a:extLst>
              <a:ext uri="{FF2B5EF4-FFF2-40B4-BE49-F238E27FC236}">
                <a16:creationId xmlns:a16="http://schemas.microsoft.com/office/drawing/2014/main" id="{9E9DA9E1-4738-4EE2-888A-A390FA915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4109"/>
            <a:ext cx="4986867" cy="4986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square">
            <a:spAutoFit/>
          </a:bodyPr>
          <a:lstStyle/>
          <a:p>
            <a:endParaRPr/>
          </a:p>
          <a:p>
            <a:pPr>
              <a:defRPr sz="2800" b="1">
                <a:latin typeface="Times New Roman"/>
              </a:defRPr>
            </a:pPr>
            <a:r>
              <a:t>References</a:t>
            </a:r>
          </a:p>
        </p:txBody>
      </p:sp>
      <p:sp>
        <p:nvSpPr>
          <p:cNvPr id="3" name="TextBox 2"/>
          <p:cNvSpPr txBox="1"/>
          <p:nvPr/>
        </p:nvSpPr>
        <p:spPr>
          <a:xfrm>
            <a:off x="457200" y="1371600"/>
            <a:ext cx="8005233" cy="3970318"/>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NYC Taxi &amp; Limousine Commission. (2025). Yellow trip data. https://www.nyc.gov/site/tlc/about/tlc-trip-record-data.page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NYC Department of Transportation. (2025). Traffic volume counts. https://www.nyc.gov/html/dot/html/about/datafeeds.shtml</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Apache Software Foundation. (2024). Apache Spark documentation. https://spark.apache.org/docs/latest/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Kumar, A. (2023). Big data analysis with </a:t>
            </a:r>
            <a:r>
              <a:rPr lang="en-IN" dirty="0" err="1">
                <a:latin typeface="Times New Roman" panose="02020603050405020304" pitchFamily="18" charset="0"/>
                <a:cs typeface="Times New Roman" panose="02020603050405020304" pitchFamily="18" charset="0"/>
              </a:rPr>
              <a:t>PySpark</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Packt</a:t>
            </a:r>
            <a:r>
              <a:rPr lang="en-IN" dirty="0">
                <a:latin typeface="Times New Roman" panose="02020603050405020304" pitchFamily="18" charset="0"/>
                <a:cs typeface="Times New Roman" panose="02020603050405020304" pitchFamily="18" charset="0"/>
              </a:rPr>
              <a:t> Publishing.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Python Software Foundation. (2025). Matplotlib documentation. https://matplotlib.org/stable/index.html</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Waskom, M. (2025). Seaborn: Statistical data visualization. https://seaborn.pydata.org/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Amazon Web Services. (2025). Amazon S3 documentation. https://docs.aws.amazon.com/s3/</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hlinkClick r:id="rId2"/>
              </a:rPr>
              <a:t>GitHub Repository. </a:t>
            </a:r>
            <a:r>
              <a:rPr lang="en-IN" dirty="0">
                <a:latin typeface="Times New Roman" panose="02020603050405020304" pitchFamily="18" charset="0"/>
                <a:cs typeface="Times New Roman" panose="02020603050405020304" pitchFamily="18" charset="0"/>
              </a:rPr>
              <a:t>(2025). </a:t>
            </a:r>
            <a:endParaRPr lang="en-IN" u="sng"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0512D17-2189-4651-A397-F971DE9C9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95"/>
          <a:stretch/>
        </p:blipFill>
        <p:spPr bwMode="auto">
          <a:xfrm>
            <a:off x="0" y="541866"/>
            <a:ext cx="9144000" cy="631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796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665866"/>
            <a:ext cx="8229600" cy="800219"/>
          </a:xfrm>
          <a:prstGeom prst="rect">
            <a:avLst/>
          </a:prstGeom>
          <a:noFill/>
        </p:spPr>
        <p:txBody>
          <a:bodyPr wrap="square">
            <a:spAutoFit/>
          </a:bodyPr>
          <a:lstStyle/>
          <a:p>
            <a:endParaRPr dirty="0"/>
          </a:p>
          <a:p>
            <a:pPr>
              <a:defRPr sz="2800" b="1">
                <a:latin typeface="Times New Roman"/>
              </a:defRPr>
            </a:pPr>
            <a:r>
              <a:rPr lang="en-IN" dirty="0"/>
              <a:t>Introduction</a:t>
            </a:r>
            <a:endParaRPr dirty="0"/>
          </a:p>
        </p:txBody>
      </p:sp>
      <p:sp>
        <p:nvSpPr>
          <p:cNvPr id="3" name="TextBox 2"/>
          <p:cNvSpPr txBox="1"/>
          <p:nvPr/>
        </p:nvSpPr>
        <p:spPr>
          <a:xfrm>
            <a:off x="457200" y="2054281"/>
            <a:ext cx="4346681" cy="2462213"/>
          </a:xfrm>
          <a:prstGeom prst="rect">
            <a:avLst/>
          </a:prstGeom>
          <a:noFill/>
        </p:spPr>
        <p:txBody>
          <a:bodyPr wrap="square">
            <a:spAutoFit/>
          </a:bodyPr>
          <a:lstStyle/>
          <a:p>
            <a:pPr algn="just">
              <a:defRPr sz="2000">
                <a:latin typeface="Times New Roman"/>
              </a:defRPr>
            </a:pPr>
            <a:r>
              <a:rPr sz="2200" dirty="0"/>
              <a:t>This project aims to tackle traffic congestion and inefficient ride-hailing in NYC. </a:t>
            </a:r>
            <a:r>
              <a:rPr lang="en-US" sz="2200" dirty="0"/>
              <a:t>We analyze traffic and taxi patterns using big data platforms and Spark</a:t>
            </a:r>
            <a:r>
              <a:rPr sz="2200" dirty="0"/>
              <a:t> to provide strategic insights for better route planning and resource allocation.</a:t>
            </a:r>
          </a:p>
        </p:txBody>
      </p:sp>
      <p:pic>
        <p:nvPicPr>
          <p:cNvPr id="1026" name="Picture 2" descr="Generated image">
            <a:extLst>
              <a:ext uri="{FF2B5EF4-FFF2-40B4-BE49-F238E27FC236}">
                <a16:creationId xmlns:a16="http://schemas.microsoft.com/office/drawing/2014/main" id="{3D484A6B-FD28-477A-94F0-40A37AEFBCD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4803881" y="2125985"/>
            <a:ext cx="4214392" cy="28399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F2C109-454A-4BF3-BCD5-2DF8276BCF7D}"/>
              </a:ext>
            </a:extLst>
          </p:cNvPr>
          <p:cNvSpPr txBox="1"/>
          <p:nvPr/>
        </p:nvSpPr>
        <p:spPr>
          <a:xfrm>
            <a:off x="376768" y="5036075"/>
            <a:ext cx="8724899" cy="769441"/>
          </a:xfrm>
          <a:prstGeom prst="rect">
            <a:avLst/>
          </a:prstGeom>
          <a:noFill/>
        </p:spPr>
        <p:txBody>
          <a:bodyPr wrap="square">
            <a:spAutoFit/>
          </a:bodyPr>
          <a:lstStyle/>
          <a:p>
            <a:pPr>
              <a:defRPr sz="2000">
                <a:latin typeface="Times New Roman"/>
              </a:defRPr>
            </a:pPr>
            <a:r>
              <a:rPr sz="2200" dirty="0"/>
              <a:t>It aligns with the course by leveraging distributed processing, storage, and machine learning to generate actionable 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square">
            <a:spAutoFit/>
          </a:bodyPr>
          <a:lstStyle/>
          <a:p>
            <a:endParaRPr/>
          </a:p>
          <a:p>
            <a:pPr>
              <a:defRPr sz="2800" b="1">
                <a:latin typeface="Times New Roman"/>
              </a:defRPr>
            </a:pPr>
            <a:r>
              <a:t>Project Objectives</a:t>
            </a:r>
          </a:p>
        </p:txBody>
      </p:sp>
      <p:sp>
        <p:nvSpPr>
          <p:cNvPr id="3" name="TextBox 2"/>
          <p:cNvSpPr txBox="1"/>
          <p:nvPr/>
        </p:nvSpPr>
        <p:spPr>
          <a:xfrm>
            <a:off x="3657600" y="1371600"/>
            <a:ext cx="4572000" cy="3657600"/>
          </a:xfrm>
          <a:prstGeom prst="rect">
            <a:avLst/>
          </a:prstGeom>
          <a:noFill/>
        </p:spPr>
        <p:txBody>
          <a:bodyPr wrap="square">
            <a:spAutoFit/>
          </a:bodyPr>
          <a:lstStyle/>
          <a:p>
            <a:pPr>
              <a:defRPr sz="2000">
                <a:latin typeface="Times New Roman"/>
              </a:defRPr>
            </a:pPr>
            <a:r>
              <a:t>• Identify peak congestion zones and hours using traffic and taxi data.</a:t>
            </a:r>
            <a:br/>
            <a:r>
              <a:t>• Predict traffic volumes using regression models.</a:t>
            </a:r>
            <a:br/>
            <a:r>
              <a:t>• Recommend best/worst travel times.</a:t>
            </a:r>
            <a:br/>
            <a:r>
              <a:t>• Visualize and map patterns to guide ride-hailing services.</a:t>
            </a:r>
            <a:br/>
            <a:br/>
            <a:r>
              <a:t>Big Data Questions Addressed:</a:t>
            </a:r>
            <a:br/>
            <a:r>
              <a:t>• When and where is demand for ride-hailing highest?</a:t>
            </a:r>
            <a:br/>
            <a:r>
              <a:t>• Which road segments experience the most congestion?</a:t>
            </a:r>
            <a:br/>
            <a:r>
              <a:t>• Can we predict future traffic volumes effectively?</a:t>
            </a:r>
          </a:p>
        </p:txBody>
      </p:sp>
      <p:pic>
        <p:nvPicPr>
          <p:cNvPr id="4" name="Picture 3" descr="A_composite_digital_image_combining_a_map-based_il.png"/>
          <p:cNvPicPr>
            <a:picLocks noChangeAspect="1"/>
          </p:cNvPicPr>
          <p:nvPr/>
        </p:nvPicPr>
        <p:blipFill>
          <a:blip r:embed="rId3"/>
          <a:stretch>
            <a:fillRect/>
          </a:stretch>
        </p:blipFill>
        <p:spPr>
          <a:xfrm>
            <a:off x="457200" y="1188720"/>
            <a:ext cx="8026400" cy="51866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4D3DB7-FE84-43CA-974A-93247BA70DE7}"/>
              </a:ext>
            </a:extLst>
          </p:cNvPr>
          <p:cNvPicPr>
            <a:picLocks noChangeAspect="1"/>
          </p:cNvPicPr>
          <p:nvPr/>
        </p:nvPicPr>
        <p:blipFill>
          <a:blip r:embed="rId2"/>
          <a:stretch>
            <a:fillRect/>
          </a:stretch>
        </p:blipFill>
        <p:spPr>
          <a:xfrm>
            <a:off x="3724288" y="2895600"/>
            <a:ext cx="5419712" cy="3410204"/>
          </a:xfrm>
          <a:prstGeom prst="rect">
            <a:avLst/>
          </a:prstGeom>
        </p:spPr>
      </p:pic>
      <p:sp>
        <p:nvSpPr>
          <p:cNvPr id="2" name="TextBox 1"/>
          <p:cNvSpPr txBox="1"/>
          <p:nvPr/>
        </p:nvSpPr>
        <p:spPr>
          <a:xfrm>
            <a:off x="457200" y="274320"/>
            <a:ext cx="8229600" cy="914400"/>
          </a:xfrm>
          <a:prstGeom prst="rect">
            <a:avLst/>
          </a:prstGeom>
          <a:noFill/>
        </p:spPr>
        <p:txBody>
          <a:bodyPr wrap="square">
            <a:spAutoFit/>
          </a:bodyPr>
          <a:lstStyle/>
          <a:p>
            <a:endParaRPr/>
          </a:p>
          <a:p>
            <a:pPr>
              <a:defRPr sz="2800" b="1">
                <a:latin typeface="Times New Roman"/>
              </a:defRPr>
            </a:pPr>
            <a:r>
              <a:t>Data Sources and Collection</a:t>
            </a:r>
          </a:p>
        </p:txBody>
      </p:sp>
      <p:sp>
        <p:nvSpPr>
          <p:cNvPr id="3" name="TextBox 2"/>
          <p:cNvSpPr txBox="1"/>
          <p:nvPr/>
        </p:nvSpPr>
        <p:spPr>
          <a:xfrm>
            <a:off x="419099" y="1188720"/>
            <a:ext cx="4267201" cy="2554545"/>
          </a:xfrm>
          <a:prstGeom prst="rect">
            <a:avLst/>
          </a:prstGeom>
          <a:noFill/>
        </p:spPr>
        <p:txBody>
          <a:bodyPr wrap="square">
            <a:spAutoFit/>
          </a:bodyPr>
          <a:lstStyle/>
          <a:p>
            <a:pPr>
              <a:defRPr sz="2000">
                <a:latin typeface="Times New Roman"/>
              </a:defRPr>
            </a:pPr>
            <a:r>
              <a:rPr dirty="0"/>
              <a:t>• NYC Yellow Taxi Trip Data (.parquet)</a:t>
            </a:r>
            <a:br>
              <a:rPr dirty="0"/>
            </a:br>
            <a:r>
              <a:rPr dirty="0"/>
              <a:t>• NYC Traffic Volume Data (.csv)</a:t>
            </a:r>
            <a:br>
              <a:rPr dirty="0"/>
            </a:br>
            <a:r>
              <a:rPr dirty="0"/>
              <a:t>• Location Lookup Data (.csv)</a:t>
            </a:r>
            <a:br>
              <a:rPr dirty="0"/>
            </a:br>
            <a:br>
              <a:rPr dirty="0"/>
            </a:br>
            <a:r>
              <a:rPr dirty="0"/>
              <a:t>Access Method:</a:t>
            </a:r>
            <a:br>
              <a:rPr dirty="0"/>
            </a:br>
            <a:r>
              <a:rPr dirty="0"/>
              <a:t>• Stored in AWS S3 buckets</a:t>
            </a:r>
            <a:br>
              <a:rPr dirty="0"/>
            </a:br>
            <a:br>
              <a:rPr dirty="0"/>
            </a:br>
            <a:endParaRPr dirty="0"/>
          </a:p>
        </p:txBody>
      </p:sp>
    </p:spTree>
    <p:extLst>
      <p:ext uri="{BB962C8B-B14F-4D97-AF65-F5344CB8AC3E}">
        <p14:creationId xmlns:p14="http://schemas.microsoft.com/office/powerpoint/2010/main" val="13486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square">
            <a:spAutoFit/>
          </a:bodyPr>
          <a:lstStyle/>
          <a:p>
            <a:endParaRPr/>
          </a:p>
          <a:p>
            <a:pPr>
              <a:defRPr sz="2800" b="1">
                <a:latin typeface="Times New Roman"/>
              </a:defRPr>
            </a:pPr>
            <a:r>
              <a:t>Tools and Technologies Used</a:t>
            </a:r>
          </a:p>
        </p:txBody>
      </p:sp>
      <p:sp>
        <p:nvSpPr>
          <p:cNvPr id="3" name="TextBox 2"/>
          <p:cNvSpPr txBox="1"/>
          <p:nvPr/>
        </p:nvSpPr>
        <p:spPr>
          <a:xfrm>
            <a:off x="457200" y="1097280"/>
            <a:ext cx="8229600" cy="5632311"/>
          </a:xfrm>
          <a:prstGeom prst="rect">
            <a:avLst/>
          </a:prstGeom>
          <a:noFill/>
        </p:spPr>
        <p:txBody>
          <a:bodyPr wrap="square">
            <a:spAutoFit/>
          </a:bodyPr>
          <a:lstStyle/>
          <a:p>
            <a:pPr>
              <a:defRPr sz="2000">
                <a:latin typeface="Times New Roman"/>
              </a:defRPr>
            </a:pPr>
            <a:r>
              <a:rPr dirty="0"/>
              <a:t>• Processing: </a:t>
            </a:r>
            <a:r>
              <a:rPr dirty="0" err="1"/>
              <a:t>PySpark</a:t>
            </a:r>
            <a:r>
              <a:rPr dirty="0"/>
              <a:t>, Pandas</a:t>
            </a:r>
            <a:br>
              <a:rPr dirty="0"/>
            </a:br>
            <a:r>
              <a:rPr dirty="0"/>
              <a:t>• Storage: AWS S3, Parquet, CSV</a:t>
            </a:r>
            <a:br>
              <a:rPr dirty="0"/>
            </a:br>
            <a:r>
              <a:rPr dirty="0"/>
              <a:t>• Visualization: Seaborn, Matplotlib</a:t>
            </a:r>
            <a:br>
              <a:rPr dirty="0"/>
            </a:br>
            <a:r>
              <a:rPr dirty="0"/>
              <a:t>• Machine Learning: Spark </a:t>
            </a:r>
            <a:r>
              <a:rPr dirty="0" err="1"/>
              <a:t>MLlib</a:t>
            </a:r>
            <a:r>
              <a:rPr dirty="0"/>
              <a:t> – Random Forest, GBT</a:t>
            </a:r>
            <a:br>
              <a:rPr dirty="0"/>
            </a:b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endParaRPr lang="en-IN" dirty="0"/>
          </a:p>
          <a:p>
            <a:pPr>
              <a:defRPr sz="2000">
                <a:latin typeface="Times New Roman"/>
              </a:defRPr>
            </a:pPr>
            <a:br>
              <a:rPr dirty="0"/>
            </a:br>
            <a:r>
              <a:rPr dirty="0"/>
              <a:t>Why Spark?</a:t>
            </a:r>
            <a:br>
              <a:rPr dirty="0"/>
            </a:br>
            <a:r>
              <a:rPr dirty="0"/>
              <a:t>• Efficiently handles large-scale datasets</a:t>
            </a:r>
            <a:br>
              <a:rPr dirty="0"/>
            </a:br>
            <a:r>
              <a:rPr dirty="0"/>
              <a:t>• Scalable for real-time and batch workloads</a:t>
            </a:r>
            <a:br>
              <a:rPr dirty="0"/>
            </a:br>
            <a:r>
              <a:rPr dirty="0"/>
              <a:t>• Integrated ML capabilities with distributed computing</a:t>
            </a:r>
          </a:p>
        </p:txBody>
      </p:sp>
      <p:pic>
        <p:nvPicPr>
          <p:cNvPr id="5" name="Picture 4">
            <a:extLst>
              <a:ext uri="{FF2B5EF4-FFF2-40B4-BE49-F238E27FC236}">
                <a16:creationId xmlns:a16="http://schemas.microsoft.com/office/drawing/2014/main" id="{60C5B5E9-BD8C-4E26-ACEA-0F4F2655D71F}"/>
              </a:ext>
            </a:extLst>
          </p:cNvPr>
          <p:cNvPicPr>
            <a:picLocks noChangeAspect="1"/>
          </p:cNvPicPr>
          <p:nvPr/>
        </p:nvPicPr>
        <p:blipFill rotWithShape="1">
          <a:blip r:embed="rId3"/>
          <a:srcRect l="2841" t="5475" r="2015" b="3467"/>
          <a:stretch/>
        </p:blipFill>
        <p:spPr>
          <a:xfrm>
            <a:off x="626528" y="2425700"/>
            <a:ext cx="7797801" cy="2895600"/>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a:extLst>
              <a:ext uri="{FF2B5EF4-FFF2-40B4-BE49-F238E27FC236}">
                <a16:creationId xmlns:a16="http://schemas.microsoft.com/office/drawing/2014/main" id="{5DE2FBEC-5EF6-4364-B4C5-67B1C6EFB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310" y="3844877"/>
            <a:ext cx="3010450" cy="14869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a:extLst>
              <a:ext uri="{FF2B5EF4-FFF2-40B4-BE49-F238E27FC236}">
                <a16:creationId xmlns:a16="http://schemas.microsoft.com/office/drawing/2014/main" id="{C5C738CF-BC7F-4AAD-990D-E135D786E4A2}"/>
              </a:ext>
            </a:extLst>
          </p:cNvPr>
          <p:cNvSpPr txBox="1"/>
          <p:nvPr/>
        </p:nvSpPr>
        <p:spPr>
          <a:xfrm>
            <a:off x="478366" y="902757"/>
            <a:ext cx="3803334" cy="58169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sz="2000">
                <a:latin typeface="Times New Roman"/>
              </a:defRPr>
            </a:pPr>
            <a:r>
              <a:rPr sz="2400" b="1" dirty="0"/>
              <a:t>Insights:</a:t>
            </a:r>
            <a:br>
              <a:rPr dirty="0"/>
            </a:br>
            <a:r>
              <a:rPr dirty="0"/>
              <a:t>• Top 10 congested segments by time (e.g., Bronx River Parkway at 6 PM)</a:t>
            </a:r>
            <a:br>
              <a:rPr dirty="0"/>
            </a:br>
            <a:r>
              <a:rPr dirty="0"/>
              <a:t>• Peak yellow cab demand around 5–7 PM in Midtown</a:t>
            </a:r>
            <a:br>
              <a:rPr dirty="0"/>
            </a:br>
            <a:r>
              <a:rPr dirty="0"/>
              <a:t>• </a:t>
            </a:r>
            <a:r>
              <a:rPr lang="en-US" dirty="0"/>
              <a:t>GBT model achieved R² = 0.90 in predicting traffic</a:t>
            </a:r>
            <a:br>
              <a:rPr dirty="0"/>
            </a:br>
            <a:r>
              <a:rPr dirty="0"/>
              <a:t>• Best vs. worst hour comparisons shown via bar chart</a:t>
            </a:r>
            <a:r>
              <a:rPr lang="en-IN" dirty="0"/>
              <a:t>s.</a:t>
            </a:r>
            <a:br>
              <a:rPr dirty="0"/>
            </a:br>
            <a:br>
              <a:rPr sz="2400" b="1" dirty="0"/>
            </a:br>
            <a:r>
              <a:rPr sz="2400" b="1" dirty="0"/>
              <a:t>Recommendations:</a:t>
            </a:r>
            <a:br>
              <a:rPr dirty="0"/>
            </a:br>
            <a:r>
              <a:rPr dirty="0"/>
              <a:t>• Optimize driver distribution in real-time</a:t>
            </a:r>
            <a:br>
              <a:rPr dirty="0"/>
            </a:br>
            <a:r>
              <a:rPr dirty="0"/>
              <a:t>• Avoid specific segments during peak hours</a:t>
            </a:r>
            <a:br>
              <a:rPr dirty="0"/>
            </a:br>
            <a:r>
              <a:rPr dirty="0"/>
              <a:t>• Add predictive routing in ride-hailing apps</a:t>
            </a:r>
          </a:p>
        </p:txBody>
      </p:sp>
      <p:pic>
        <p:nvPicPr>
          <p:cNvPr id="4100" name="Picture 4">
            <a:extLst>
              <a:ext uri="{FF2B5EF4-FFF2-40B4-BE49-F238E27FC236}">
                <a16:creationId xmlns:a16="http://schemas.microsoft.com/office/drawing/2014/main" id="{D6D61564-0ADA-4429-8325-C1FBAC289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907"/>
          <a:stretch/>
        </p:blipFill>
        <p:spPr bwMode="auto">
          <a:xfrm>
            <a:off x="4220309" y="5257937"/>
            <a:ext cx="3010450" cy="160006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8475C64-30DC-4501-B764-28422EA7B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1700" y="2202597"/>
            <a:ext cx="3763433" cy="17161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0BE29FA-E043-459B-98A0-2D01733AED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 r="45231" b="1"/>
          <a:stretch/>
        </p:blipFill>
        <p:spPr bwMode="auto">
          <a:xfrm>
            <a:off x="5728952" y="791198"/>
            <a:ext cx="2897306" cy="146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37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914400"/>
          </a:xfrm>
          <a:prstGeom prst="rect">
            <a:avLst/>
          </a:prstGeom>
          <a:noFill/>
        </p:spPr>
        <p:txBody>
          <a:bodyPr wrap="square">
            <a:spAutoFit/>
          </a:bodyPr>
          <a:lstStyle/>
          <a:p>
            <a:endParaRPr/>
          </a:p>
          <a:p>
            <a:pPr>
              <a:defRPr sz="2800" b="1">
                <a:latin typeface="Times New Roman"/>
              </a:defRPr>
            </a:pPr>
            <a:r>
              <a:t>Predictive Model Results</a:t>
            </a:r>
          </a:p>
        </p:txBody>
      </p:sp>
      <p:sp>
        <p:nvSpPr>
          <p:cNvPr id="3" name="TextBox 2"/>
          <p:cNvSpPr txBox="1"/>
          <p:nvPr/>
        </p:nvSpPr>
        <p:spPr>
          <a:xfrm>
            <a:off x="503767" y="990867"/>
            <a:ext cx="8229600" cy="4708981"/>
          </a:xfrm>
          <a:prstGeom prst="rect">
            <a:avLst/>
          </a:prstGeom>
          <a:noFill/>
        </p:spPr>
        <p:txBody>
          <a:bodyPr wrap="square">
            <a:spAutoFit/>
          </a:bodyPr>
          <a:lstStyle/>
          <a:p>
            <a:pPr>
              <a:defRPr sz="2000">
                <a:latin typeface="Times New Roman"/>
              </a:defRPr>
            </a:pPr>
            <a:r>
              <a:rPr dirty="0"/>
              <a:t>Model: Gradient Boosted Tree Regressor (GBT)</a:t>
            </a:r>
            <a:br>
              <a:rPr dirty="0"/>
            </a:br>
            <a:br>
              <a:rPr dirty="0"/>
            </a:br>
            <a:r>
              <a:rPr dirty="0"/>
              <a:t>Features Used:</a:t>
            </a:r>
            <a:br>
              <a:rPr dirty="0"/>
            </a:br>
            <a:r>
              <a:rPr dirty="0"/>
              <a:t>• Day of week</a:t>
            </a:r>
            <a:br>
              <a:rPr dirty="0"/>
            </a:br>
            <a:r>
              <a:rPr dirty="0"/>
              <a:t>• Hour</a:t>
            </a:r>
            <a:br>
              <a:rPr dirty="0"/>
            </a:br>
            <a:r>
              <a:rPr dirty="0"/>
              <a:t>• Road segment</a:t>
            </a:r>
            <a:br>
              <a:rPr dirty="0"/>
            </a:br>
            <a:r>
              <a:rPr dirty="0"/>
              <a:t>• Weekend flag</a:t>
            </a:r>
            <a:br>
              <a:rPr dirty="0"/>
            </a:br>
            <a:r>
              <a:rPr dirty="0"/>
              <a:t>• Lag traffic count</a:t>
            </a:r>
            <a:br>
              <a:rPr dirty="0"/>
            </a:br>
            <a:r>
              <a:rPr dirty="0"/>
              <a:t>• Timestamp</a:t>
            </a:r>
            <a:br>
              <a:rPr dirty="0"/>
            </a:br>
            <a:br>
              <a:rPr dirty="0"/>
            </a:br>
            <a:r>
              <a:rPr dirty="0"/>
              <a:t>Performance Metrics:</a:t>
            </a:r>
            <a:br>
              <a:rPr dirty="0"/>
            </a:br>
            <a:r>
              <a:rPr dirty="0"/>
              <a:t>• R²: 0.90</a:t>
            </a:r>
            <a:br>
              <a:rPr dirty="0"/>
            </a:br>
            <a:br>
              <a:rPr dirty="0"/>
            </a:br>
            <a:r>
              <a:rPr lang="en-US" dirty="0"/>
              <a:t>Here, the predicted counts align closely with actual values, clustering around the perfect line and</a:t>
            </a:r>
            <a:r>
              <a:rPr lang="en-IN" dirty="0"/>
              <a:t> </a:t>
            </a:r>
            <a:r>
              <a:rPr dirty="0"/>
              <a:t>visually confirming the high R² of 0.90.</a:t>
            </a:r>
          </a:p>
        </p:txBody>
      </p:sp>
      <p:pic>
        <p:nvPicPr>
          <p:cNvPr id="4" name="Picture 3" descr="8407eb3a-860a-49af-9af7-8e3a37b8cab0.png"/>
          <p:cNvPicPr>
            <a:picLocks noChangeAspect="1"/>
          </p:cNvPicPr>
          <p:nvPr/>
        </p:nvPicPr>
        <p:blipFill>
          <a:blip r:embed="rId3"/>
          <a:stretch>
            <a:fillRect/>
          </a:stretch>
        </p:blipFill>
        <p:spPr>
          <a:xfrm>
            <a:off x="3611034" y="1523999"/>
            <a:ext cx="5075766" cy="37907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_7_Mapping_Visual_Summary.jpeg">
            <a:extLst>
              <a:ext uri="{FF2B5EF4-FFF2-40B4-BE49-F238E27FC236}">
                <a16:creationId xmlns:a16="http://schemas.microsoft.com/office/drawing/2014/main" id="{A21E4CDA-739D-4B54-BC78-D4B9DD99A9A4}"/>
              </a:ext>
            </a:extLst>
          </p:cNvPr>
          <p:cNvPicPr>
            <a:picLocks noChangeAspect="1"/>
          </p:cNvPicPr>
          <p:nvPr/>
        </p:nvPicPr>
        <p:blipFill>
          <a:blip r:embed="rId3"/>
          <a:stretch>
            <a:fillRect/>
          </a:stretch>
        </p:blipFill>
        <p:spPr>
          <a:xfrm>
            <a:off x="626534" y="4004734"/>
            <a:ext cx="7133166" cy="2853266"/>
          </a:xfrm>
          <a:prstGeom prst="rect">
            <a:avLst/>
          </a:prstGeom>
        </p:spPr>
      </p:pic>
      <p:sp>
        <p:nvSpPr>
          <p:cNvPr id="3" name="TextBox 2">
            <a:extLst>
              <a:ext uri="{FF2B5EF4-FFF2-40B4-BE49-F238E27FC236}">
                <a16:creationId xmlns:a16="http://schemas.microsoft.com/office/drawing/2014/main" id="{30B0FF08-5664-4571-BAB3-620B759C911D}"/>
              </a:ext>
            </a:extLst>
          </p:cNvPr>
          <p:cNvSpPr txBox="1"/>
          <p:nvPr/>
        </p:nvSpPr>
        <p:spPr>
          <a:xfrm>
            <a:off x="2065867" y="220133"/>
            <a:ext cx="8229600" cy="914400"/>
          </a:xfrm>
          <a:prstGeom prst="rect">
            <a:avLst/>
          </a:prstGeom>
          <a:noFill/>
        </p:spPr>
        <p:txBody>
          <a:bodyPr wrap="square">
            <a:spAutoFit/>
          </a:bodyPr>
          <a:lstStyle/>
          <a:p>
            <a:endParaRPr dirty="0"/>
          </a:p>
          <a:p>
            <a:pPr>
              <a:defRPr sz="2800" b="1">
                <a:latin typeface="Times New Roman"/>
              </a:defRPr>
            </a:pPr>
            <a:r>
              <a:rPr dirty="0"/>
              <a:t>Mapping and Visual Summary</a:t>
            </a:r>
          </a:p>
        </p:txBody>
      </p:sp>
      <p:sp>
        <p:nvSpPr>
          <p:cNvPr id="5" name="TextBox 4">
            <a:extLst>
              <a:ext uri="{FF2B5EF4-FFF2-40B4-BE49-F238E27FC236}">
                <a16:creationId xmlns:a16="http://schemas.microsoft.com/office/drawing/2014/main" id="{A39F9FAE-98EF-4B28-8559-9184D42E2AF3}"/>
              </a:ext>
            </a:extLst>
          </p:cNvPr>
          <p:cNvSpPr txBox="1"/>
          <p:nvPr/>
        </p:nvSpPr>
        <p:spPr>
          <a:xfrm>
            <a:off x="55034" y="898069"/>
            <a:ext cx="9059333" cy="313932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Visual Analyses Presented:</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Traffic Volume Trend (24 </a:t>
            </a:r>
            <a:r>
              <a:rPr lang="en-US" b="1" dirty="0" err="1">
                <a:latin typeface="Times New Roman" panose="02020603050405020304" pitchFamily="18" charset="0"/>
                <a:cs typeface="Times New Roman" panose="02020603050405020304" pitchFamily="18" charset="0"/>
              </a:rPr>
              <a:t>hrs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Hour-by-hour variation in city-wide traffic volume. Notable spikes observed in early morning and evening rush hours, with sharp drops during off-peak periods.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Traffic Volatility by Segment</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Compares variability across top 10 traffic segments. High volatility (e.g., Seg 5, Seg 10) suggests inconsistent flow, crucial for predictive modeling and routing recommendations.</a:t>
            </a:r>
          </a:p>
          <a:p>
            <a:r>
              <a:rPr lang="en-US" b="1" dirty="0">
                <a:latin typeface="Times New Roman" panose="02020603050405020304" pitchFamily="18" charset="0"/>
                <a:cs typeface="Times New Roman" panose="02020603050405020304" pitchFamily="18" charset="0"/>
              </a:rPr>
              <a:t>Key Insights: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Traffic patterns show significant fluctuation across the day.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road segments are highly volatile and harder to predict.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 summaries guide better resource allocation and planning for ride-sharing platforms.</a:t>
            </a:r>
          </a:p>
        </p:txBody>
      </p:sp>
    </p:spTree>
    <p:extLst>
      <p:ext uri="{BB962C8B-B14F-4D97-AF65-F5344CB8AC3E}">
        <p14:creationId xmlns:p14="http://schemas.microsoft.com/office/powerpoint/2010/main" val="50300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B0F1B8-7D90-40AF-82BD-778D35882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2666"/>
            <a:ext cx="8733367" cy="582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69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1728</Words>
  <Application>Microsoft Office PowerPoint</Application>
  <PresentationFormat>On-screen Show (4:3)</PresentationFormat>
  <Paragraphs>106</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SaiBhargav Karnati</cp:lastModifiedBy>
  <cp:revision>9</cp:revision>
  <cp:lastPrinted>2025-05-06T13:38:09Z</cp:lastPrinted>
  <dcterms:created xsi:type="dcterms:W3CDTF">2019-12-12T13:31:42Z</dcterms:created>
  <dcterms:modified xsi:type="dcterms:W3CDTF">2025-05-06T20:33:26Z</dcterms:modified>
</cp:coreProperties>
</file>